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2" r:id="rId3"/>
    <p:sldId id="293" r:id="rId4"/>
    <p:sldId id="294" r:id="rId5"/>
    <p:sldId id="296" r:id="rId6"/>
    <p:sldId id="283" r:id="rId7"/>
    <p:sldId id="286" r:id="rId8"/>
    <p:sldId id="287" r:id="rId9"/>
    <p:sldId id="288" r:id="rId10"/>
    <p:sldId id="28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9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5077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46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4976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661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1298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6261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65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1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46B93C-8B3A-4EBF-B269-F9F6B18A99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4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5529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70306A-3F20-4B18-B690-3C1A41B975C7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46B93C-8B3A-4EBF-B269-F9F6B18A9942}" type="slidenum">
              <a:rPr lang="ru-RU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860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7415242" cy="228316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Садыкова З.Ф., методист ИМО УО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Информационно-коммуникативные компетенции как составляющие профессиональной культуры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616224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15000"/>
              </a:lnSpc>
              <a:spcBef>
                <a:spcPct val="20000"/>
              </a:spcBef>
            </a:pPr>
            <a: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АМО </a:t>
            </a:r>
            <a:r>
              <a:rPr lang="ru-RU" sz="2700" b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строится на</a:t>
            </a:r>
            <a:r>
              <a:rPr lang="ru-RU" sz="2700" b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sz="2700" b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7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700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4830288"/>
          </a:xfrm>
        </p:spPr>
        <p:txBody>
          <a:bodyPr>
            <a:noAutofit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использовании 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знаний и опыта обучающегося,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вовлечении в процесс всех органов чувств,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групповой форме организации их работы,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деятельностном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подходе к обучению,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разнообразных коммуникациях,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творческом характере обучения,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практической направленности,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диалоге и </a:t>
            </a:r>
            <a:r>
              <a:rPr lang="ru-RU" sz="20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полилоге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интерактивности,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игровом действе,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рефлексии,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движении.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1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ЦОР 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	Это информационный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источник, содержащий графическую, текстовую, цифровую, речевую, музыкальную видео- , фото- и другую информацию, направленный на реализацию целей и задач современного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52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ЦОРы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информационные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(или информационно-справочные) источники - это оригинальные тексты (хрестоматии; словарные или энциклопедические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статьи);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тексты из научной, учебной и художественной литературы); статические изобра­же­ния (портреты, плакаты); динамические изображения (кино-видеофрагменты, ани­мационные модели); мультимедиа среды (виртуальные конструкторы, тренажёры, тестовые системы, виртуальные экскурсии, электронные учебники и т.д.);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инструменты создания и обработки информации.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8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prstClr val="black"/>
                </a:solidFill>
              </a:rPr>
              <a:t>ЦОРы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1179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90090"/>
            <a:ext cx="8136904" cy="229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Простой ЦОР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– используемый как единое целое и не допускающий деления на отдельные элементы, которые могли бы использоваться самостоятельно. Примерами «простых» ЦОР являются: документы в форматах MS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Office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HTML, PDF и др., иллюстрация в формате JPEG, аудиозапись, видеозапись, отдельный объект учебного курса, выполненного на определенной технологической платформе.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717032"/>
            <a:ext cx="856895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Сложный ЦОР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– состоящий из элементов, которые можно использовать отдельно как самостоятельные образовательные ресурсы.</a:t>
            </a:r>
            <a:endParaRPr lang="ru-RU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Примерами «сложных» ЦОР могут являться: электронный учебный курс по определенному предмету (программе), система тестирования, тематический каталог.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04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r>
              <a:rPr lang="ru-RU" sz="20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учителю при подготовке к уроку:</a:t>
            </a: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Компоновка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моделирование урока из отдельных цифровых объектов;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Большое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количество дополнительной и справочной информации – для углубления знаний о предмете;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Эффективный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поиск информации в комплекте ЦОР;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контрольных и самостоятельных работ (возможно, по вариантам);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творческих заданий;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поурочных планов, связанных с цифровыми объектами;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Обмен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результатами деятельности с другими учителями через Интернет и переносимую внешнюю память.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3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учителю при </a:t>
            </a:r>
            <a:r>
              <a:rPr lang="ru-RU" sz="3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проведении урока:</a:t>
            </a:r>
            <a:r>
              <a:rPr lang="ru-RU" sz="3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Демонстрация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подготовленных цифровых объектов через мультимедийный проектор.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Использование виртуальных лабораторий и интерактивных моделей.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Компьютерное тестирование учащихся и помощь в оценивании знаний.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Индивидуальная исследовательская и творческая работа учащихся на уроке.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0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учащемуся </a:t>
            </a:r>
            <a:r>
              <a:rPr lang="ru-RU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при </a:t>
            </a:r>
            <a:r>
              <a:rPr lang="ru-RU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подготовке домашнего задания:</a:t>
            </a: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интереса</a:t>
            </a:r>
            <a:r>
              <a:rPr lang="ru-RU" sz="2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 учащихся к предмету за счет новой формы представления материала.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Автоматизированный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самоконтроль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учащихся в любое удобное время.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3. 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Большая база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объектов для подготовки выступлений, докладов, рефератов, презентаций и т.п.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Возможность</a:t>
            </a:r>
            <a:r>
              <a:rPr lang="ru-RU" sz="28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оперативного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получения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дополнительной </a:t>
            </a:r>
            <a:r>
              <a:rPr lang="ru-RU" sz="2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информации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энциклопедического характера.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</a:t>
            </a:r>
            <a:r>
              <a:rPr lang="ru-RU" sz="2800" b="1" i="1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Развитие </a:t>
            </a:r>
            <a:r>
              <a:rPr lang="ru-RU" sz="2800" b="1" i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творческого потенциала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учащихся в предметной виртуальной среде.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6.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Приобщение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школьников к современным информационным технологиям, формирование потребности в овладении ИТ и постоянной работе с ними.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4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современным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ЦОРам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ЦОРы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должны: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соответствовать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содержанию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учебника;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ориентироваться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современные формы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обучения;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обеспечивать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возможность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дифференциации;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обеспечивать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использование как самостоятельной, так и групповой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работы;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содержать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варианты учебного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планирования;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основываться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достоверных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материалах;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превышать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объему соответствующие разделы учебника, не расширяя, при этом, тематические разделы.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7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современным </a:t>
            </a:r>
            <a:r>
              <a:rPr lang="ru-RU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ЦОРам</a:t>
            </a:r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buClr>
                <a:srgbClr val="D16349"/>
              </a:buClr>
              <a:buNone/>
            </a:pPr>
            <a:r>
              <a:rPr lang="ru-RU" sz="2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ЦОРы</a:t>
            </a:r>
            <a:r>
              <a:rPr lang="ru-RU" sz="2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должны: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представлять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собой дополнительные главы к существующему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учебнику;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дублировать общедоступную справочную, научно-популярную, культурологическую и т.д. информацию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основываться на материалах, которые быстро теряют достоверность (устаревают).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06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</a:t>
            </a:r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ЦОРов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уроке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изложении нового материала – визуализация знаний (демонстрационно-энциклопедические программы, программа презентаций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Power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Point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проведение виртуальных лабораторных работ с использованием обучающих программ типа «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Физикон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», «Живая геометрия»;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закрепление изложенного материала (тренинг – разнообразные обучающие программы, лабораторные работы);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система контроля и проверки (тестирование с оцениванием, контролирующие программы);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проведении интегрированных уроков по методу проектов, результатом которых будет создание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Web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–страниц, проведение телеконференций.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6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Информационно-коммуникативные компетенции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2800" dirty="0" smtClean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это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профессионально-значимое интегративное качество личности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, характеризующее умение 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-</a:t>
            </a:r>
            <a:r>
              <a:rPr lang="ru-RU" sz="28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самостоятельно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искать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отбирать нужную информацию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28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анализировать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и представлять её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; </a:t>
            </a:r>
            <a:endParaRPr lang="ru-RU" sz="2800" dirty="0" smtClean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моделировать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и проектировать объекты и процессы, реализовывать проекты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, как в индивидуальной сфере, так и при работе в 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группе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7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</a:t>
            </a:r>
            <a:r>
              <a:rPr lang="ru-RU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ЦОРов</a:t>
            </a:r>
            <a:r>
              <a: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внеурочное время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самостоятельной работе учащихся (обучающие программы типа «Репетитор», энциклопедии, развивающие программы);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тренировки конкретных способностей учащихся (внимание, память, мышление и т.д.).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81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ru-RU" sz="3600" spc="-20" dirty="0" smtClean="0">
                <a:latin typeface="Times New Roman"/>
                <a:ea typeface="Times New Roman"/>
              </a:rPr>
              <a:t/>
            </a:r>
            <a:br>
              <a:rPr lang="ru-RU" sz="3600" spc="-20" dirty="0" smtClean="0">
                <a:latin typeface="Times New Roman"/>
                <a:ea typeface="Times New Roman"/>
              </a:rPr>
            </a:br>
            <a:r>
              <a:rPr lang="ru-RU" sz="3600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Необходимость</a:t>
            </a:r>
            <a:r>
              <a:rPr lang="ru-RU" sz="3600" spc="-20" dirty="0" smtClean="0">
                <a:latin typeface="Times New Roman"/>
                <a:ea typeface="Times New Roman"/>
              </a:rPr>
              <a:t> </a:t>
            </a:r>
            <a:r>
              <a:rPr lang="ru-RU" sz="3600" b="1" spc="-2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ЦОРов</a:t>
            </a:r>
            <a:r>
              <a:rPr lang="ru-RU" sz="3600" b="1" spc="-2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ru-RU" sz="3600" b="1" spc="-2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sz="3600" b="1" spc="-2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для </a:t>
            </a:r>
            <a:r>
              <a:rPr lang="ru-RU" sz="3600" b="1" spc="-2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самостоятельной работы учащихся 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облегчают понимание изучаемого материала за счет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иных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способов подачи материала: воздействие на слуховую и эмоциональную память и т.п.;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допускают адаптацию в соответствии с потребностями учащегося, уровнем его подготовки, интеллектуальными возможностями и амбициями;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освобождают от громоздких вычислений и преобразований, позволяя сосредоточиться на сути предмета, рассмотреть большее количество примеров и решить больше задач;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предоставляют широчайшие возможности для самопроверки на всех этапах работы;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дают возможность красиво и аккуратно оформить работу и сдать ее преподавателю в виде файла или распечатки;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выполняют роль бесконечно терпеливого наставника, предоставляя практически неограниченное количество разъяснений, повторений, подсказок и прочие.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544216"/>
          </a:xfrm>
        </p:spPr>
        <p:txBody>
          <a:bodyPr>
            <a:normAutofit fontScale="90000"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6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31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Процесс </a:t>
            </a:r>
            <a:r>
              <a:rPr lang="ru-RU" sz="3100" b="1" kern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обучения </a:t>
            </a:r>
            <a:r>
              <a:rPr lang="ru-RU" sz="31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3100" b="1" kern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современной образовательной </a:t>
            </a:r>
            <a:r>
              <a:rPr lang="ru-RU" sz="31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организации(ИГТУ)</a:t>
            </a:r>
            <a:r>
              <a:rPr 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395536" y="1700809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35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9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Основные компоненты </a:t>
            </a:r>
            <a:r>
              <a:rPr lang="ru-RU" sz="36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в структуре ИКК: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1)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информационный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осуществлять различные операции с информацией, моделировать и проектировать объекты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процессы;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коммуникативный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построение общения в виде диалога, а также умение работать в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команде;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3)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личностный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умение самостоятельно принимать решения, развитие исследовательских и творческих способностей; чувства ответственности; самодисциплины; способности к методической работе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самоорганизации;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аксиологический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(духовно-нравственный) — способность регулировать свое поведение в рамках значимых общечеловеческих ценностей (социальное партнерство, толерантность); оперирование различными понятиями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смыслами;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технологический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применения усовершенствованных технических знаний и навыков пользования современными средствами информационных и коммуникационных технологий в различных сферах жизни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лингвистический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умение грамматически правильно строить предложения, формировать осмысленные высказывания, соотносить выражения с соответствующей социокультурной 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ситуацией;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профессиональный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оперировать профильными знаниями в условиях трудовой 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8) 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межкультурный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возможность реализовать все указанные выше компоненты ИКК в разных социокультурных системах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пространствах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8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Специфические показатели ИКК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знания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концептуальные понятия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позволяющие свободно ориентироваться в профессиональном информационном пространстве с применением средств, приемов и методов самоорганизации, саморазвития и профессионального самовыражения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умения эффективного поиска, сбора, переработки профессиональной информации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а также умения целенаправленного продуцирования обработанной информации при осуществлении коммуникативных актов в профессиональной сфере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способности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 целенаправленной информационной деятельности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продуктивной коммуникации на межкультурном уровне, способности к профессиональному прогнозированию и рефлексии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инициатива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которая выражается в креативном применении усвоенных знаний, умений и навыков, активная гражданская позиция специалиста, направленная на развитие и укрепление общества и государства.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47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</a:br>
            <a:r>
              <a:rPr lang="ru-RU" sz="3600" b="1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Информационно-коммуникативная </a:t>
            </a:r>
            <a:r>
              <a:rPr lang="ru-RU" sz="36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компетентность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педагогическая категория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, рассматриваемая как неотъемлемая часть профессиональной компетентности 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специалиста, характеризующая 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качественные показатели личности, включающие в себя единство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теоретической и практической готовности 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в целостной структуре личности. </a:t>
            </a:r>
            <a:endParaRPr lang="ru-RU" sz="2800" dirty="0" smtClean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Она 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является интегральной характеристикой 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профессиональных, личностных и деловых качеств специалиста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 и предусматривает </a:t>
            </a:r>
            <a:r>
              <a:rPr lang="ru-RU" sz="2800" b="1" dirty="0" err="1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сформированность</a:t>
            </a:r>
            <a:r>
              <a:rPr lang="ru-RU" sz="28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 умений активного информационного взаимодействия </a:t>
            </a:r>
            <a:r>
              <a:rPr lang="ru-RU" sz="28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в условиях современной информационной среды, что подразумевает умения эффективного поиска, сбора, анализа, переработки и трансляции информации при осуществлении коммуникативных актов в профессиональной сфере.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15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kern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Основные </a:t>
            </a:r>
            <a:r>
              <a:rPr lang="ru-RU" sz="2800" b="1" kern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проблемы образования: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>
            <a:normAutofit fontScale="62500" lnSpcReduction="20000"/>
          </a:bodyPr>
          <a:lstStyle/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Технологическая база</a:t>
            </a:r>
            <a:r>
              <a:rPr lang="ru-RU" sz="2800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2800" u="sng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отставание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неравномерность модернизации </a:t>
            </a: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информационно–комму­ни­ка­ционных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технологий по ОУ;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фактическое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отсутствие рынка </a:t>
            </a:r>
            <a:r>
              <a:rPr lang="ru-RU" sz="2800" i="1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дистантного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образования;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слабое </a:t>
            </a:r>
            <a:r>
              <a:rPr lang="ru-RU" sz="2800" i="1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развитие рынка учебных программ, учебных игр, аудио и видеопродукции</a:t>
            </a:r>
            <a:r>
              <a:rPr lang="ru-RU" sz="2800" i="1" kern="1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Качество образования</a:t>
            </a:r>
            <a:r>
              <a:rPr lang="ru-RU" sz="2800" i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2800" u="sng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отставание качества образования от потребностей общества и личности,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конкурентоспособность качества контрольно-оценочных процедур,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проблема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качества подготовленности педагогических кадров</a:t>
            </a: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Инертность, стереотипы и традиции</a:t>
            </a:r>
            <a:r>
              <a:rPr lang="ru-RU" sz="2800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endParaRPr lang="ru-RU" sz="2800" u="sng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приоритет </a:t>
            </a:r>
            <a:r>
              <a:rPr lang="ru-RU" sz="2800" i="1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знаниевой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парадигмы обучения;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слабая восприимчивость принципов и методов интерактивного обучения, педагогики сотрудничества.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0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Современные ресурсы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Интерактивное обучение –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система правил взаимодействия педагога, психолога и ребёнка, предполагающая открытие внутренних резервов детей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Задача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помочь ребёнку раскрыть имеющийся потенциал с помощью интерактивных методов обучения.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sz="2800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797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электронного обучения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Дистанционное обучение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обучение, осуществляемое с применением инфор­мационных и </a:t>
            </a:r>
            <a:r>
              <a:rPr lang="ru-RU" sz="28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телекоммуникуционных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средств при опосредствованном взаимодействии обучающегося и педагогического работника.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Корпоративная сеть – </a:t>
            </a:r>
            <a:r>
              <a:rPr lang="ru-RU" sz="2800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коммуникационная система, принадлежащая и / или управляемая единой организацией в соответствии с правилами этой организации.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Цифровые образовательные ресурсы –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вся информация (тексты, графика, мультимедиа), которую пользователь может загрузить на локальный компьютер для использования в образовательных целях, с соблюдением соответствующих прав.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LMS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программный модуль для доставки, отслеживания и управления обучением.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SCORM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стандарт, разработанный для систем дистанционного обучения, содержащий требования к организации учебного материала и всей системы дистанционного обучения.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0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prstClr val="black"/>
                </a:solidFill>
              </a:rPr>
              <a:t>Современные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b="1" u="sng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АМО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– система методов, обеспечивающих активность и разнообразие мыслительной и практической деятельности учащихся в процессе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усвоения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учебного материала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6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977</Words>
  <Application>Microsoft Office PowerPoint</Application>
  <PresentationFormat>Экран (4:3)</PresentationFormat>
  <Paragraphs>124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Официальная</vt:lpstr>
      <vt:lpstr>Информационно-коммуникативные компетенции как составляющие профессиональной культуры</vt:lpstr>
      <vt:lpstr>Информационно-коммуникативные компетенции </vt:lpstr>
      <vt:lpstr>Основные компоненты в структуре ИКК: </vt:lpstr>
      <vt:lpstr>Специфические показатели ИКК</vt:lpstr>
      <vt:lpstr> Информационно-коммуникативная компетентность </vt:lpstr>
      <vt:lpstr>Основные проблемы образования:</vt:lpstr>
      <vt:lpstr>Современные ресурсы</vt:lpstr>
      <vt:lpstr>Виды электронного обучения</vt:lpstr>
      <vt:lpstr>Современные ресурсы</vt:lpstr>
      <vt:lpstr>  АМО строится на:  </vt:lpstr>
      <vt:lpstr>ЦОР ы</vt:lpstr>
      <vt:lpstr>ЦОРы</vt:lpstr>
      <vt:lpstr>ЦОРы</vt:lpstr>
      <vt:lpstr>  Помощь учителю при подготовке к уроку: </vt:lpstr>
      <vt:lpstr> Помощь учителю при проведении урока: </vt:lpstr>
      <vt:lpstr>   Помощь учащемуся при подготовке домашнего задания: </vt:lpstr>
      <vt:lpstr>Требования к современным ЦОРам </vt:lpstr>
      <vt:lpstr>Требования к современным ЦОРам </vt:lpstr>
      <vt:lpstr>Применение ЦОРов на уроке</vt:lpstr>
      <vt:lpstr>Применение ЦОРов во внеурочное время</vt:lpstr>
      <vt:lpstr> Необходимость ЦОРов  для самостоятельной работы учащихся </vt:lpstr>
      <vt:lpstr> Процесс обучения в современной образовательной организации(ИГТУ) 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Информационно-коммуникативные компетенции как составляющие профессиональной культуры</dc:title>
  <dc:creator>GYPNORION</dc:creator>
  <cp:lastModifiedBy>GYPNORION</cp:lastModifiedBy>
  <cp:revision>23</cp:revision>
  <dcterms:created xsi:type="dcterms:W3CDTF">2018-11-12T10:36:22Z</dcterms:created>
  <dcterms:modified xsi:type="dcterms:W3CDTF">2018-11-15T10:47:21Z</dcterms:modified>
</cp:coreProperties>
</file>